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1" r:id="rId1"/>
  </p:sldMasterIdLst>
  <p:notesMasterIdLst>
    <p:notesMasterId r:id="rId2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CC"/>
    <a:srgbClr val="CC3399"/>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25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presProps" Target="presProps.xml" /><Relationship Id="rId3" Type="http://schemas.openxmlformats.org/officeDocument/2006/relationships/slide" Target="slides/slide2.xml" /><Relationship Id="rId21" Type="http://schemas.openxmlformats.org/officeDocument/2006/relationships/slide" Target="slides/slide20.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notesMaster" Target="notesMasters/notesMaster1.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29" Type="http://schemas.openxmlformats.org/officeDocument/2006/relationships/tableStyles" Target="tableStyle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slide" Target="slides/slide23.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theme" Target="theme/theme1.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viewProps" Target="viewProps.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5171A74-0E26-4169-AE8C-97A15E032883}" type="datetimeFigureOut">
              <a:rPr lang="en-US" smtClean="0"/>
              <a:t>1/12/2021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4B5C377-CF5C-4674-9B85-5EC2D27063D2}" type="slidenum">
              <a:rPr lang="en-US" smtClean="0"/>
              <a:t>‹#›</a:t>
            </a:fld>
            <a:endParaRPr lang="en-US"/>
          </a:p>
        </p:txBody>
      </p:sp>
    </p:spTree>
    <p:extLst>
      <p:ext uri="{BB962C8B-B14F-4D97-AF65-F5344CB8AC3E}">
        <p14:creationId xmlns:p14="http://schemas.microsoft.com/office/powerpoint/2010/main" val="40208893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4B5C377-CF5C-4674-9B85-5EC2D27063D2}" type="slidenum">
              <a:rPr lang="en-US" smtClean="0"/>
              <a:t>19</a:t>
            </a:fld>
            <a:endParaRPr lang="en-US"/>
          </a:p>
        </p:txBody>
      </p:sp>
    </p:spTree>
    <p:extLst>
      <p:ext uri="{BB962C8B-B14F-4D97-AF65-F5344CB8AC3E}">
        <p14:creationId xmlns:p14="http://schemas.microsoft.com/office/powerpoint/2010/main" val="28357157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BE8418E-DB64-4B62-8E9F-9F6575F3441E}" type="datetimeFigureOut">
              <a:rPr lang="en-US" smtClean="0"/>
              <a:t>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C8FA03-7A65-4B53-82BD-557C531FA44A}" type="slidenum">
              <a:rPr lang="en-US" smtClean="0"/>
              <a:t>‹#›</a:t>
            </a:fld>
            <a:endParaRPr lang="en-US"/>
          </a:p>
        </p:txBody>
      </p:sp>
    </p:spTree>
    <p:extLst>
      <p:ext uri="{BB962C8B-B14F-4D97-AF65-F5344CB8AC3E}">
        <p14:creationId xmlns:p14="http://schemas.microsoft.com/office/powerpoint/2010/main" val="14279327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BE8418E-DB64-4B62-8E9F-9F6575F3441E}" type="datetimeFigureOut">
              <a:rPr lang="en-US" smtClean="0"/>
              <a:t>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C8FA03-7A65-4B53-82BD-557C531FA44A}" type="slidenum">
              <a:rPr lang="en-US" smtClean="0"/>
              <a:t>‹#›</a:t>
            </a:fld>
            <a:endParaRPr lang="en-US"/>
          </a:p>
        </p:txBody>
      </p:sp>
    </p:spTree>
    <p:extLst>
      <p:ext uri="{BB962C8B-B14F-4D97-AF65-F5344CB8AC3E}">
        <p14:creationId xmlns:p14="http://schemas.microsoft.com/office/powerpoint/2010/main" val="36121369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BE8418E-DB64-4B62-8E9F-9F6575F3441E}" type="datetimeFigureOut">
              <a:rPr lang="en-US" smtClean="0"/>
              <a:t>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C8FA03-7A65-4B53-82BD-557C531FA44A}"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5555406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BE8418E-DB64-4B62-8E9F-9F6575F3441E}" type="datetimeFigureOut">
              <a:rPr lang="en-US" smtClean="0"/>
              <a:t>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C8FA03-7A65-4B53-82BD-557C531FA44A}" type="slidenum">
              <a:rPr lang="en-US" smtClean="0"/>
              <a:t>‹#›</a:t>
            </a:fld>
            <a:endParaRPr lang="en-US"/>
          </a:p>
        </p:txBody>
      </p:sp>
    </p:spTree>
    <p:extLst>
      <p:ext uri="{BB962C8B-B14F-4D97-AF65-F5344CB8AC3E}">
        <p14:creationId xmlns:p14="http://schemas.microsoft.com/office/powerpoint/2010/main" val="17573385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BE8418E-DB64-4B62-8E9F-9F6575F3441E}" type="datetimeFigureOut">
              <a:rPr lang="en-US" smtClean="0"/>
              <a:t>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C8FA03-7A65-4B53-82BD-557C531FA44A}"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5703813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BE8418E-DB64-4B62-8E9F-9F6575F3441E}" type="datetimeFigureOut">
              <a:rPr lang="en-US" smtClean="0"/>
              <a:t>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C8FA03-7A65-4B53-82BD-557C531FA44A}" type="slidenum">
              <a:rPr lang="en-US" smtClean="0"/>
              <a:t>‹#›</a:t>
            </a:fld>
            <a:endParaRPr lang="en-US"/>
          </a:p>
        </p:txBody>
      </p:sp>
    </p:spTree>
    <p:extLst>
      <p:ext uri="{BB962C8B-B14F-4D97-AF65-F5344CB8AC3E}">
        <p14:creationId xmlns:p14="http://schemas.microsoft.com/office/powerpoint/2010/main" val="23449022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BE8418E-DB64-4B62-8E9F-9F6575F3441E}" type="datetimeFigureOut">
              <a:rPr lang="en-US" smtClean="0"/>
              <a:t>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C8FA03-7A65-4B53-82BD-557C531FA44A}" type="slidenum">
              <a:rPr lang="en-US" smtClean="0"/>
              <a:t>‹#›</a:t>
            </a:fld>
            <a:endParaRPr lang="en-US"/>
          </a:p>
        </p:txBody>
      </p:sp>
    </p:spTree>
    <p:extLst>
      <p:ext uri="{BB962C8B-B14F-4D97-AF65-F5344CB8AC3E}">
        <p14:creationId xmlns:p14="http://schemas.microsoft.com/office/powerpoint/2010/main" val="13958846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BE8418E-DB64-4B62-8E9F-9F6575F3441E}" type="datetimeFigureOut">
              <a:rPr lang="en-US" smtClean="0"/>
              <a:t>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C8FA03-7A65-4B53-82BD-557C531FA44A}" type="slidenum">
              <a:rPr lang="en-US" smtClean="0"/>
              <a:t>‹#›</a:t>
            </a:fld>
            <a:endParaRPr lang="en-US"/>
          </a:p>
        </p:txBody>
      </p:sp>
    </p:spTree>
    <p:extLst>
      <p:ext uri="{BB962C8B-B14F-4D97-AF65-F5344CB8AC3E}">
        <p14:creationId xmlns:p14="http://schemas.microsoft.com/office/powerpoint/2010/main" val="28668351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BE8418E-DB64-4B62-8E9F-9F6575F3441E}" type="datetimeFigureOut">
              <a:rPr lang="en-US" smtClean="0"/>
              <a:t>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C8FA03-7A65-4B53-82BD-557C531FA44A}" type="slidenum">
              <a:rPr lang="en-US" smtClean="0"/>
              <a:t>‹#›</a:t>
            </a:fld>
            <a:endParaRPr lang="en-US"/>
          </a:p>
        </p:txBody>
      </p:sp>
    </p:spTree>
    <p:extLst>
      <p:ext uri="{BB962C8B-B14F-4D97-AF65-F5344CB8AC3E}">
        <p14:creationId xmlns:p14="http://schemas.microsoft.com/office/powerpoint/2010/main" val="2702862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BE8418E-DB64-4B62-8E9F-9F6575F3441E}" type="datetimeFigureOut">
              <a:rPr lang="en-US" smtClean="0"/>
              <a:t>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C8FA03-7A65-4B53-82BD-557C531FA44A}" type="slidenum">
              <a:rPr lang="en-US" smtClean="0"/>
              <a:t>‹#›</a:t>
            </a:fld>
            <a:endParaRPr lang="en-US"/>
          </a:p>
        </p:txBody>
      </p:sp>
    </p:spTree>
    <p:extLst>
      <p:ext uri="{BB962C8B-B14F-4D97-AF65-F5344CB8AC3E}">
        <p14:creationId xmlns:p14="http://schemas.microsoft.com/office/powerpoint/2010/main" val="2639293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BE8418E-DB64-4B62-8E9F-9F6575F3441E}" type="datetimeFigureOut">
              <a:rPr lang="en-US" smtClean="0"/>
              <a:t>1/12/2021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C8FA03-7A65-4B53-82BD-557C531FA44A}" type="slidenum">
              <a:rPr lang="en-US" smtClean="0"/>
              <a:t>‹#›</a:t>
            </a:fld>
            <a:endParaRPr lang="en-US"/>
          </a:p>
        </p:txBody>
      </p:sp>
    </p:spTree>
    <p:extLst>
      <p:ext uri="{BB962C8B-B14F-4D97-AF65-F5344CB8AC3E}">
        <p14:creationId xmlns:p14="http://schemas.microsoft.com/office/powerpoint/2010/main" val="42734238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BE8418E-DB64-4B62-8E9F-9F6575F3441E}" type="datetimeFigureOut">
              <a:rPr lang="en-US" smtClean="0"/>
              <a:t>1/12/2021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9C8FA03-7A65-4B53-82BD-557C531FA44A}" type="slidenum">
              <a:rPr lang="en-US" smtClean="0"/>
              <a:t>‹#›</a:t>
            </a:fld>
            <a:endParaRPr lang="en-US"/>
          </a:p>
        </p:txBody>
      </p:sp>
    </p:spTree>
    <p:extLst>
      <p:ext uri="{BB962C8B-B14F-4D97-AF65-F5344CB8AC3E}">
        <p14:creationId xmlns:p14="http://schemas.microsoft.com/office/powerpoint/2010/main" val="6624785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BE8418E-DB64-4B62-8E9F-9F6575F3441E}" type="datetimeFigureOut">
              <a:rPr lang="en-US" smtClean="0"/>
              <a:t>1/12/2021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9C8FA03-7A65-4B53-82BD-557C531FA44A}" type="slidenum">
              <a:rPr lang="en-US" smtClean="0"/>
              <a:t>‹#›</a:t>
            </a:fld>
            <a:endParaRPr lang="en-US"/>
          </a:p>
        </p:txBody>
      </p:sp>
    </p:spTree>
    <p:extLst>
      <p:ext uri="{BB962C8B-B14F-4D97-AF65-F5344CB8AC3E}">
        <p14:creationId xmlns:p14="http://schemas.microsoft.com/office/powerpoint/2010/main" val="25635163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E8418E-DB64-4B62-8E9F-9F6575F3441E}" type="datetimeFigureOut">
              <a:rPr lang="en-US" smtClean="0"/>
              <a:t>1/12/2021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9C8FA03-7A65-4B53-82BD-557C531FA44A}" type="slidenum">
              <a:rPr lang="en-US" smtClean="0"/>
              <a:t>‹#›</a:t>
            </a:fld>
            <a:endParaRPr lang="en-US"/>
          </a:p>
        </p:txBody>
      </p:sp>
    </p:spTree>
    <p:extLst>
      <p:ext uri="{BB962C8B-B14F-4D97-AF65-F5344CB8AC3E}">
        <p14:creationId xmlns:p14="http://schemas.microsoft.com/office/powerpoint/2010/main" val="39458057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BE8418E-DB64-4B62-8E9F-9F6575F3441E}" type="datetimeFigureOut">
              <a:rPr lang="en-US" smtClean="0"/>
              <a:t>1/12/2021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C8FA03-7A65-4B53-82BD-557C531FA44A}" type="slidenum">
              <a:rPr lang="en-US" smtClean="0"/>
              <a:t>‹#›</a:t>
            </a:fld>
            <a:endParaRPr lang="en-US"/>
          </a:p>
        </p:txBody>
      </p:sp>
    </p:spTree>
    <p:extLst>
      <p:ext uri="{BB962C8B-B14F-4D97-AF65-F5344CB8AC3E}">
        <p14:creationId xmlns:p14="http://schemas.microsoft.com/office/powerpoint/2010/main" val="18804553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BE8418E-DB64-4B62-8E9F-9F6575F3441E}" type="datetimeFigureOut">
              <a:rPr lang="en-US" smtClean="0"/>
              <a:t>1/12/2021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C8FA03-7A65-4B53-82BD-557C531FA44A}" type="slidenum">
              <a:rPr lang="en-US" smtClean="0"/>
              <a:t>‹#›</a:t>
            </a:fld>
            <a:endParaRPr lang="en-US"/>
          </a:p>
        </p:txBody>
      </p:sp>
    </p:spTree>
    <p:extLst>
      <p:ext uri="{BB962C8B-B14F-4D97-AF65-F5344CB8AC3E}">
        <p14:creationId xmlns:p14="http://schemas.microsoft.com/office/powerpoint/2010/main" val="17601030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theme" Target="../theme/theme1.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BE8418E-DB64-4B62-8E9F-9F6575F3441E}" type="datetimeFigureOut">
              <a:rPr lang="en-US" smtClean="0"/>
              <a:t>1/12/2021</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9C8FA03-7A65-4B53-82BD-557C531FA44A}" type="slidenum">
              <a:rPr lang="en-US" smtClean="0"/>
              <a:t>‹#›</a:t>
            </a:fld>
            <a:endParaRPr lang="en-US"/>
          </a:p>
        </p:txBody>
      </p:sp>
    </p:spTree>
    <p:extLst>
      <p:ext uri="{BB962C8B-B14F-4D97-AF65-F5344CB8AC3E}">
        <p14:creationId xmlns:p14="http://schemas.microsoft.com/office/powerpoint/2010/main" val="89045011"/>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 id="2147483723" r:id="rId12"/>
    <p:sldLayoutId id="2147483724" r:id="rId13"/>
    <p:sldLayoutId id="2147483725" r:id="rId14"/>
    <p:sldLayoutId id="2147483726" r:id="rId15"/>
    <p:sldLayoutId id="2147483727"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 /><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AIH Management</a:t>
            </a:r>
          </a:p>
        </p:txBody>
      </p:sp>
      <p:sp>
        <p:nvSpPr>
          <p:cNvPr id="3" name="Subtitle 2"/>
          <p:cNvSpPr>
            <a:spLocks noGrp="1"/>
          </p:cNvSpPr>
          <p:nvPr>
            <p:ph type="subTitle" idx="1"/>
          </p:nvPr>
        </p:nvSpPr>
        <p:spPr/>
        <p:txBody>
          <a:bodyPr>
            <a:normAutofit lnSpcReduction="10000"/>
          </a:bodyPr>
          <a:lstStyle/>
          <a:p>
            <a:r>
              <a:rPr lang="en-US" dirty="0" err="1"/>
              <a:t>Bita</a:t>
            </a:r>
            <a:r>
              <a:rPr lang="en-US" dirty="0"/>
              <a:t> </a:t>
            </a:r>
            <a:r>
              <a:rPr lang="en-US" dirty="0" err="1"/>
              <a:t>Sepehri</a:t>
            </a:r>
            <a:r>
              <a:rPr lang="en-US" dirty="0"/>
              <a:t> MD</a:t>
            </a:r>
          </a:p>
          <a:p>
            <a:r>
              <a:rPr lang="en-US" dirty="0"/>
              <a:t>Assistant professor of Gastroenterology and </a:t>
            </a:r>
            <a:r>
              <a:rPr lang="en-US" dirty="0" err="1"/>
              <a:t>Hepatology</a:t>
            </a:r>
            <a:r>
              <a:rPr lang="en-US" dirty="0"/>
              <a:t> </a:t>
            </a:r>
          </a:p>
          <a:p>
            <a:r>
              <a:rPr lang="en-US" dirty="0"/>
              <a:t>Tabriz university of medical science</a:t>
            </a:r>
          </a:p>
          <a:p>
            <a:endParaRPr lang="en-US" dirty="0"/>
          </a:p>
        </p:txBody>
      </p:sp>
    </p:spTree>
    <p:extLst>
      <p:ext uri="{BB962C8B-B14F-4D97-AF65-F5344CB8AC3E}">
        <p14:creationId xmlns:p14="http://schemas.microsoft.com/office/powerpoint/2010/main" val="4669019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Response to induction therapy </a:t>
            </a:r>
          </a:p>
        </p:txBody>
      </p:sp>
      <p:sp>
        <p:nvSpPr>
          <p:cNvPr id="3" name="Content Placeholder 2"/>
          <p:cNvSpPr>
            <a:spLocks noGrp="1"/>
          </p:cNvSpPr>
          <p:nvPr>
            <p:ph idx="1"/>
          </p:nvPr>
        </p:nvSpPr>
        <p:spPr/>
        <p:txBody>
          <a:bodyPr/>
          <a:lstStyle/>
          <a:p>
            <a:pPr marL="0" indent="0">
              <a:buNone/>
            </a:pPr>
            <a:r>
              <a:rPr lang="en-US" dirty="0">
                <a:solidFill>
                  <a:srgbClr val="CC3399"/>
                </a:solidFill>
              </a:rPr>
              <a:t>●Remission </a:t>
            </a:r>
            <a:r>
              <a:rPr lang="en-US" dirty="0"/>
              <a:t>– Approximately 65 to 80 percent</a:t>
            </a:r>
            <a:endParaRPr lang="en-US" dirty="0">
              <a:solidFill>
                <a:srgbClr val="FF00FF"/>
              </a:solidFill>
            </a:endParaRPr>
          </a:p>
          <a:p>
            <a:pPr marL="0" indent="0">
              <a:buNone/>
            </a:pPr>
            <a:r>
              <a:rPr lang="en-US" dirty="0">
                <a:solidFill>
                  <a:srgbClr val="FF00FF"/>
                </a:solidFill>
              </a:rPr>
              <a:t>●Incomplete response to therapy </a:t>
            </a:r>
            <a:r>
              <a:rPr lang="en-US" dirty="0"/>
              <a:t>– Approximately 13 percent</a:t>
            </a:r>
          </a:p>
          <a:p>
            <a:pPr marL="0" indent="0">
              <a:buNone/>
            </a:pPr>
            <a:r>
              <a:rPr lang="en-US" dirty="0">
                <a:solidFill>
                  <a:srgbClr val="FF0000"/>
                </a:solidFill>
              </a:rPr>
              <a:t>●Failure to respond to treatment </a:t>
            </a:r>
            <a:r>
              <a:rPr lang="en-US" dirty="0"/>
              <a:t>– Approximately 10 percent</a:t>
            </a:r>
          </a:p>
          <a:p>
            <a:pPr marL="0" indent="0">
              <a:buNone/>
            </a:pPr>
            <a:r>
              <a:rPr lang="en-US" dirty="0"/>
              <a:t>some patients (10 percent) develop side effects from treatment that </a:t>
            </a:r>
            <a:r>
              <a:rPr lang="en-US" dirty="0">
                <a:solidFill>
                  <a:srgbClr val="FF00FF"/>
                </a:solidFill>
              </a:rPr>
              <a:t>require discontinuation </a:t>
            </a:r>
            <a:r>
              <a:rPr lang="en-US" dirty="0"/>
              <a:t>of a particular therapy.</a:t>
            </a:r>
          </a:p>
        </p:txBody>
      </p:sp>
    </p:spTree>
    <p:extLst>
      <p:ext uri="{BB962C8B-B14F-4D97-AF65-F5344CB8AC3E}">
        <p14:creationId xmlns:p14="http://schemas.microsoft.com/office/powerpoint/2010/main" val="11037911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Remission </a:t>
            </a:r>
          </a:p>
        </p:txBody>
      </p:sp>
      <p:sp>
        <p:nvSpPr>
          <p:cNvPr id="3" name="Content Placeholder 2"/>
          <p:cNvSpPr>
            <a:spLocks noGrp="1"/>
          </p:cNvSpPr>
          <p:nvPr>
            <p:ph idx="1"/>
          </p:nvPr>
        </p:nvSpPr>
        <p:spPr/>
        <p:txBody>
          <a:bodyPr/>
          <a:lstStyle/>
          <a:p>
            <a:r>
              <a:rPr lang="en-US" dirty="0"/>
              <a:t>Resolution of symptoms</a:t>
            </a:r>
          </a:p>
          <a:p>
            <a:r>
              <a:rPr lang="en-US" dirty="0"/>
              <a:t>Normalization of serum aminotransferase levels</a:t>
            </a:r>
          </a:p>
          <a:p>
            <a:r>
              <a:rPr lang="en-US" dirty="0"/>
              <a:t>Normalization of serum bilirubin and gamma globulin levels</a:t>
            </a:r>
          </a:p>
          <a:p>
            <a:r>
              <a:rPr lang="en-US" dirty="0"/>
              <a:t>Improvement in liver histology to normal or only mild portal hepatitis (or minimal to no activity in patients with cirrhosis)</a:t>
            </a:r>
          </a:p>
          <a:p>
            <a:endParaRPr lang="en-US" dirty="0"/>
          </a:p>
        </p:txBody>
      </p:sp>
    </p:spTree>
    <p:extLst>
      <p:ext uri="{BB962C8B-B14F-4D97-AF65-F5344CB8AC3E}">
        <p14:creationId xmlns:p14="http://schemas.microsoft.com/office/powerpoint/2010/main" val="24187687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Incomplete response to treatment </a:t>
            </a:r>
          </a:p>
        </p:txBody>
      </p:sp>
      <p:sp>
        <p:nvSpPr>
          <p:cNvPr id="3" name="Content Placeholder 2"/>
          <p:cNvSpPr>
            <a:spLocks noGrp="1"/>
          </p:cNvSpPr>
          <p:nvPr>
            <p:ph idx="1"/>
          </p:nvPr>
        </p:nvSpPr>
        <p:spPr/>
        <p:txBody>
          <a:bodyPr/>
          <a:lstStyle/>
          <a:p>
            <a:r>
              <a:rPr lang="en-US" i="1" dirty="0">
                <a:solidFill>
                  <a:srgbClr val="FF00FF"/>
                </a:solidFill>
              </a:rPr>
              <a:t>Some or no improvement </a:t>
            </a:r>
            <a:r>
              <a:rPr lang="en-US" dirty="0"/>
              <a:t>in clinical, laboratory, and histologic features </a:t>
            </a:r>
            <a:r>
              <a:rPr lang="en-US" dirty="0">
                <a:solidFill>
                  <a:srgbClr val="CC3399"/>
                </a:solidFill>
              </a:rPr>
              <a:t>despite compliance </a:t>
            </a:r>
            <a:r>
              <a:rPr lang="en-US" dirty="0"/>
              <a:t>with treatment for </a:t>
            </a:r>
            <a:r>
              <a:rPr lang="en-US" dirty="0">
                <a:solidFill>
                  <a:srgbClr val="FF00FF"/>
                </a:solidFill>
              </a:rPr>
              <a:t>two to three </a:t>
            </a:r>
            <a:r>
              <a:rPr lang="en-US" dirty="0"/>
              <a:t>years</a:t>
            </a:r>
          </a:p>
          <a:p>
            <a:r>
              <a:rPr lang="en-US" dirty="0"/>
              <a:t>No worsening of the condition</a:t>
            </a:r>
          </a:p>
          <a:p>
            <a:endParaRPr lang="en-US" dirty="0"/>
          </a:p>
        </p:txBody>
      </p:sp>
    </p:spTree>
    <p:extLst>
      <p:ext uri="{BB962C8B-B14F-4D97-AF65-F5344CB8AC3E}">
        <p14:creationId xmlns:p14="http://schemas.microsoft.com/office/powerpoint/2010/main" val="25633745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Treatment failure </a:t>
            </a:r>
          </a:p>
        </p:txBody>
      </p:sp>
      <p:sp>
        <p:nvSpPr>
          <p:cNvPr id="3" name="Content Placeholder 2"/>
          <p:cNvSpPr>
            <a:spLocks noGrp="1"/>
          </p:cNvSpPr>
          <p:nvPr>
            <p:ph idx="1"/>
          </p:nvPr>
        </p:nvSpPr>
        <p:spPr/>
        <p:txBody>
          <a:bodyPr/>
          <a:lstStyle/>
          <a:p>
            <a:r>
              <a:rPr lang="en-US" dirty="0"/>
              <a:t>10 percent …have clinical and laboratory deterioration despite adherence to conventional treatment </a:t>
            </a:r>
          </a:p>
          <a:p>
            <a:r>
              <a:rPr lang="en-US" dirty="0">
                <a:solidFill>
                  <a:srgbClr val="FF00FF"/>
                </a:solidFill>
              </a:rPr>
              <a:t>Sustained biochemical and histologic activity </a:t>
            </a:r>
            <a:r>
              <a:rPr lang="en-US" dirty="0"/>
              <a:t>leading to the </a:t>
            </a:r>
            <a:r>
              <a:rPr lang="en-US" b="1" dirty="0">
                <a:solidFill>
                  <a:srgbClr val="CC3399"/>
                </a:solidFill>
              </a:rPr>
              <a:t>development</a:t>
            </a:r>
            <a:r>
              <a:rPr lang="en-US" dirty="0"/>
              <a:t> or </a:t>
            </a:r>
            <a:r>
              <a:rPr lang="en-US" dirty="0">
                <a:solidFill>
                  <a:srgbClr val="CC3399"/>
                </a:solidFill>
              </a:rPr>
              <a:t>worsening of cirrhosis </a:t>
            </a:r>
            <a:r>
              <a:rPr lang="en-US" dirty="0"/>
              <a:t>with eventual complications and death</a:t>
            </a:r>
          </a:p>
          <a:p>
            <a:r>
              <a:rPr lang="en-US" dirty="0"/>
              <a:t>The need for </a:t>
            </a:r>
            <a:r>
              <a:rPr lang="en-US" dirty="0">
                <a:solidFill>
                  <a:srgbClr val="CC3399"/>
                </a:solidFill>
              </a:rPr>
              <a:t>liver transplantation</a:t>
            </a:r>
          </a:p>
          <a:p>
            <a:endParaRPr lang="en-US" dirty="0"/>
          </a:p>
        </p:txBody>
      </p:sp>
    </p:spTree>
    <p:extLst>
      <p:ext uri="{BB962C8B-B14F-4D97-AF65-F5344CB8AC3E}">
        <p14:creationId xmlns:p14="http://schemas.microsoft.com/office/powerpoint/2010/main" val="40929168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Treatment failure is more frequent in </a:t>
            </a:r>
            <a:r>
              <a:rPr lang="en-US" dirty="0">
                <a:solidFill>
                  <a:srgbClr val="CC3399"/>
                </a:solidFill>
              </a:rPr>
              <a:t>three groups of patients</a:t>
            </a:r>
          </a:p>
          <a:p>
            <a:r>
              <a:rPr lang="en-US" dirty="0">
                <a:solidFill>
                  <a:srgbClr val="CC3399"/>
                </a:solidFill>
              </a:rPr>
              <a:t>Those with established cirrhosis</a:t>
            </a:r>
          </a:p>
          <a:p>
            <a:r>
              <a:rPr lang="en-US" dirty="0"/>
              <a:t>Those who develop disease at </a:t>
            </a:r>
            <a:r>
              <a:rPr lang="en-US" dirty="0">
                <a:solidFill>
                  <a:srgbClr val="FF00FF"/>
                </a:solidFill>
              </a:rPr>
              <a:t>a younger age</a:t>
            </a:r>
            <a:r>
              <a:rPr lang="en-US" dirty="0"/>
              <a:t> or have had </a:t>
            </a:r>
            <a:r>
              <a:rPr lang="en-US" dirty="0">
                <a:solidFill>
                  <a:srgbClr val="FF00FF"/>
                </a:solidFill>
              </a:rPr>
              <a:t>a longer duration of disease</a:t>
            </a:r>
            <a:r>
              <a:rPr lang="en-US" dirty="0"/>
              <a:t> before treatment</a:t>
            </a:r>
          </a:p>
          <a:p>
            <a:r>
              <a:rPr lang="en-US" dirty="0"/>
              <a:t>Those with </a:t>
            </a:r>
            <a:r>
              <a:rPr lang="en-US" dirty="0">
                <a:solidFill>
                  <a:srgbClr val="FF33CC"/>
                </a:solidFill>
              </a:rPr>
              <a:t>HLA-B8 and/or HLA-DR3 </a:t>
            </a:r>
            <a:r>
              <a:rPr lang="en-US" dirty="0"/>
              <a:t>phenotypes </a:t>
            </a:r>
          </a:p>
        </p:txBody>
      </p:sp>
    </p:spTree>
    <p:extLst>
      <p:ext uri="{BB962C8B-B14F-4D97-AF65-F5344CB8AC3E}">
        <p14:creationId xmlns:p14="http://schemas.microsoft.com/office/powerpoint/2010/main" val="40650756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SUBSEQUENT MANAGEMENT </a:t>
            </a: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9024420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17783" y="0"/>
            <a:ext cx="7899094" cy="6858000"/>
          </a:xfrm>
        </p:spPr>
      </p:pic>
    </p:spTree>
    <p:extLst>
      <p:ext uri="{BB962C8B-B14F-4D97-AF65-F5344CB8AC3E}">
        <p14:creationId xmlns:p14="http://schemas.microsoft.com/office/powerpoint/2010/main" val="15629961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Patients with an incomplete response to treatment </a:t>
            </a:r>
          </a:p>
        </p:txBody>
      </p:sp>
      <p:sp>
        <p:nvSpPr>
          <p:cNvPr id="3" name="Content Placeholder 2"/>
          <p:cNvSpPr>
            <a:spLocks noGrp="1"/>
          </p:cNvSpPr>
          <p:nvPr>
            <p:ph idx="1"/>
          </p:nvPr>
        </p:nvSpPr>
        <p:spPr/>
        <p:txBody>
          <a:bodyPr/>
          <a:lstStyle/>
          <a:p>
            <a:r>
              <a:rPr lang="en-US" dirty="0"/>
              <a:t>The first step in assessing a patient with an incomplete response to treatment is </a:t>
            </a:r>
            <a:r>
              <a:rPr lang="en-US" dirty="0">
                <a:solidFill>
                  <a:srgbClr val="FF0000"/>
                </a:solidFill>
              </a:rPr>
              <a:t>to confirm adherence to </a:t>
            </a:r>
            <a:r>
              <a:rPr lang="en-US" dirty="0"/>
              <a:t>the therapeutic regimen</a:t>
            </a:r>
          </a:p>
          <a:p>
            <a:r>
              <a:rPr lang="en-US" dirty="0"/>
              <a:t>In patients on glucocorticoid monotherapy, </a:t>
            </a:r>
            <a:r>
              <a:rPr lang="en-US" dirty="0">
                <a:solidFill>
                  <a:srgbClr val="CC3399"/>
                </a:solidFill>
              </a:rPr>
              <a:t>azathioprine (50 mg daily) can be added</a:t>
            </a:r>
          </a:p>
          <a:p>
            <a:r>
              <a:rPr lang="en-US" dirty="0"/>
              <a:t>In patients </a:t>
            </a:r>
            <a:r>
              <a:rPr lang="en-US" dirty="0">
                <a:solidFill>
                  <a:srgbClr val="FF00FF"/>
                </a:solidFill>
              </a:rPr>
              <a:t>taking combination therapy </a:t>
            </a:r>
            <a:r>
              <a:rPr lang="en-US" dirty="0"/>
              <a:t>with glucocorticoids and azathioprine, </a:t>
            </a:r>
            <a:r>
              <a:rPr lang="en-US" i="1" dirty="0">
                <a:solidFill>
                  <a:srgbClr val="FF00FF"/>
                </a:solidFill>
                <a:effectLst>
                  <a:outerShdw blurRad="38100" dist="38100" dir="2700000" algn="tl">
                    <a:srgbClr val="000000">
                      <a:alpha val="43137"/>
                    </a:srgbClr>
                  </a:outerShdw>
                </a:effectLst>
              </a:rPr>
              <a:t>the dose of azathioprine can be increased to 2 mg/kg </a:t>
            </a:r>
            <a:r>
              <a:rPr lang="en-US" dirty="0"/>
              <a:t>daily (to a maximum of 200 mg daily</a:t>
            </a:r>
          </a:p>
        </p:txBody>
      </p:sp>
    </p:spTree>
    <p:extLst>
      <p:ext uri="{BB962C8B-B14F-4D97-AF65-F5344CB8AC3E}">
        <p14:creationId xmlns:p14="http://schemas.microsoft.com/office/powerpoint/2010/main" val="4965440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INVESTIGATIONAL TREATMENTS </a:t>
            </a:r>
          </a:p>
        </p:txBody>
      </p:sp>
      <p:sp>
        <p:nvSpPr>
          <p:cNvPr id="3" name="Content Placeholder 2"/>
          <p:cNvSpPr>
            <a:spLocks noGrp="1"/>
          </p:cNvSpPr>
          <p:nvPr>
            <p:ph idx="1"/>
          </p:nvPr>
        </p:nvSpPr>
        <p:spPr/>
        <p:txBody>
          <a:bodyPr/>
          <a:lstStyle/>
          <a:p>
            <a:r>
              <a:rPr lang="en-US" dirty="0">
                <a:solidFill>
                  <a:srgbClr val="FF00FF"/>
                </a:solidFill>
              </a:rPr>
              <a:t>Alternative treatments </a:t>
            </a:r>
            <a:r>
              <a:rPr lang="en-US" dirty="0"/>
              <a:t>such as </a:t>
            </a:r>
            <a:r>
              <a:rPr lang="en-US" dirty="0" err="1">
                <a:solidFill>
                  <a:srgbClr val="FF00FF"/>
                </a:solidFill>
              </a:rPr>
              <a:t>mycophenolate</a:t>
            </a:r>
            <a:r>
              <a:rPr lang="en-US" dirty="0">
                <a:solidFill>
                  <a:srgbClr val="FF00FF"/>
                </a:solidFill>
              </a:rPr>
              <a:t> </a:t>
            </a:r>
            <a:r>
              <a:rPr lang="en-US" dirty="0" err="1">
                <a:solidFill>
                  <a:srgbClr val="FF00FF"/>
                </a:solidFill>
              </a:rPr>
              <a:t>mofetil</a:t>
            </a:r>
            <a:r>
              <a:rPr lang="en-US" dirty="0"/>
              <a:t>, budesonide, </a:t>
            </a:r>
            <a:r>
              <a:rPr lang="en-US" dirty="0">
                <a:solidFill>
                  <a:srgbClr val="FF33CC"/>
                </a:solidFill>
              </a:rPr>
              <a:t>cyclosporine</a:t>
            </a:r>
            <a:r>
              <a:rPr lang="en-US" dirty="0"/>
              <a:t>, </a:t>
            </a:r>
            <a:r>
              <a:rPr lang="en-US" dirty="0" err="1">
                <a:solidFill>
                  <a:srgbClr val="FF00FF"/>
                </a:solidFill>
              </a:rPr>
              <a:t>tacrolimus</a:t>
            </a:r>
            <a:r>
              <a:rPr lang="en-US" dirty="0"/>
              <a:t>, and </a:t>
            </a:r>
            <a:r>
              <a:rPr lang="en-US" dirty="0" err="1"/>
              <a:t>sirolimus</a:t>
            </a:r>
            <a:r>
              <a:rPr lang="en-US" dirty="0"/>
              <a:t> …. for the patients who </a:t>
            </a:r>
            <a:r>
              <a:rPr lang="en-US" dirty="0">
                <a:solidFill>
                  <a:srgbClr val="FF0000"/>
                </a:solidFill>
              </a:rPr>
              <a:t>fail to respond to conventional treatment </a:t>
            </a:r>
            <a:r>
              <a:rPr lang="en-US" dirty="0"/>
              <a:t>or to provide treatment options that minimize or avoid glucocorticoid side effects</a:t>
            </a:r>
          </a:p>
        </p:txBody>
      </p:sp>
    </p:spTree>
    <p:extLst>
      <p:ext uri="{BB962C8B-B14F-4D97-AF65-F5344CB8AC3E}">
        <p14:creationId xmlns:p14="http://schemas.microsoft.com/office/powerpoint/2010/main" val="36918520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SPECIAL CIRCUMSTANCES AND POPULATIONS</a:t>
            </a:r>
          </a:p>
        </p:txBody>
      </p:sp>
      <p:sp>
        <p:nvSpPr>
          <p:cNvPr id="3" name="Content Placeholder 2"/>
          <p:cNvSpPr>
            <a:spLocks noGrp="1"/>
          </p:cNvSpPr>
          <p:nvPr>
            <p:ph idx="1"/>
          </p:nvPr>
        </p:nvSpPr>
        <p:spPr/>
        <p:txBody>
          <a:bodyPr/>
          <a:lstStyle/>
          <a:p>
            <a:r>
              <a:rPr lang="en-US" dirty="0"/>
              <a:t>Patients with fulminant hepatitis and acute liver failure</a:t>
            </a:r>
          </a:p>
          <a:p>
            <a:r>
              <a:rPr lang="en-US" dirty="0"/>
              <a:t>Children</a:t>
            </a:r>
          </a:p>
          <a:p>
            <a:r>
              <a:rPr lang="en-US" dirty="0"/>
              <a:t>Pregnant</a:t>
            </a:r>
          </a:p>
          <a:p>
            <a:r>
              <a:rPr lang="en-US" dirty="0"/>
              <a:t>Patients with cirrhosis</a:t>
            </a:r>
          </a:p>
          <a:p>
            <a:r>
              <a:rPr lang="en-US" dirty="0"/>
              <a:t>Patients with coexisting hepatitis C virus infection</a:t>
            </a:r>
          </a:p>
          <a:p>
            <a:r>
              <a:rPr lang="en-US" dirty="0"/>
              <a:t>Patients with variant forms of autoimmune hepatitis (</a:t>
            </a:r>
            <a:r>
              <a:rPr lang="en-US" dirty="0" err="1"/>
              <a:t>eg</a:t>
            </a:r>
            <a:r>
              <a:rPr lang="en-US" dirty="0"/>
              <a:t>, overlapping autoimmune hepatitis and primary biliary cirrhosis)</a:t>
            </a:r>
          </a:p>
          <a:p>
            <a:endParaRPr lang="en-US" dirty="0"/>
          </a:p>
        </p:txBody>
      </p:sp>
    </p:spTree>
    <p:extLst>
      <p:ext uri="{BB962C8B-B14F-4D97-AF65-F5344CB8AC3E}">
        <p14:creationId xmlns:p14="http://schemas.microsoft.com/office/powerpoint/2010/main" val="15668080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Chronic hepatitis characterized by immunologic and autoimmune features, generally including the presence of circulating autoantibodies and a high serum gamma globulin concentration</a:t>
            </a:r>
          </a:p>
        </p:txBody>
      </p:sp>
    </p:spTree>
    <p:extLst>
      <p:ext uri="{BB962C8B-B14F-4D97-AF65-F5344CB8AC3E}">
        <p14:creationId xmlns:p14="http://schemas.microsoft.com/office/powerpoint/2010/main" val="4927077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 FHF</a:t>
            </a:r>
            <a:r>
              <a:rPr lang="en-US" dirty="0"/>
              <a:t> _Glucocorticoids are of little benefit in fulminant autoimmune hepatitis and may favor septic complications</a:t>
            </a:r>
          </a:p>
          <a:p>
            <a:r>
              <a:rPr lang="en-GB" b="1" dirty="0"/>
              <a:t>Children</a:t>
            </a:r>
            <a:r>
              <a:rPr lang="en-GB" dirty="0"/>
              <a:t> — Autoimmune hepatitis tends to be more severe in children compared with adults. Therefore, treatment is usually recommended at the time of diagnosis for all children, regardless of the degree of laboratory test or biopsy abnormalities</a:t>
            </a:r>
            <a:endParaRPr lang="en-US" dirty="0"/>
          </a:p>
        </p:txBody>
      </p:sp>
    </p:spTree>
    <p:extLst>
      <p:ext uri="{BB962C8B-B14F-4D97-AF65-F5344CB8AC3E}">
        <p14:creationId xmlns:p14="http://schemas.microsoft.com/office/powerpoint/2010/main" val="7546595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Pregnancy _</a:t>
            </a:r>
            <a:r>
              <a:rPr lang="en-US" dirty="0">
                <a:solidFill>
                  <a:srgbClr val="FF0000"/>
                </a:solidFill>
              </a:rPr>
              <a:t>Usual treatment </a:t>
            </a:r>
            <a:r>
              <a:rPr lang="en-US" dirty="0"/>
              <a:t>consists of glucocorticoids and/or azathioprine, </a:t>
            </a:r>
            <a:r>
              <a:rPr lang="en-US" dirty="0">
                <a:solidFill>
                  <a:srgbClr val="FF33CC"/>
                </a:solidFill>
                <a:effectLst>
                  <a:outerShdw blurRad="38100" dist="38100" dir="2700000" algn="tl">
                    <a:srgbClr val="000000">
                      <a:alpha val="43137"/>
                    </a:srgbClr>
                  </a:outerShdw>
                </a:effectLst>
              </a:rPr>
              <a:t>both of which appear to be safe during pregnancy</a:t>
            </a:r>
            <a:r>
              <a:rPr lang="en-US" dirty="0"/>
              <a:t>, though azathioprine is listed as pregnancy class D</a:t>
            </a:r>
          </a:p>
          <a:p>
            <a:endParaRPr lang="en-US" dirty="0"/>
          </a:p>
          <a:p>
            <a:r>
              <a:rPr lang="en-GB" dirty="0"/>
              <a:t>Pregnancy in women with autoimmune hepatitis has been associated with an increased risk of prematurity, low birth weight, and </a:t>
            </a:r>
            <a:r>
              <a:rPr lang="en-GB" dirty="0" err="1"/>
              <a:t>fetal</a:t>
            </a:r>
            <a:r>
              <a:rPr lang="en-GB" dirty="0"/>
              <a:t> loss </a:t>
            </a:r>
            <a:endParaRPr lang="en-US" dirty="0"/>
          </a:p>
        </p:txBody>
      </p:sp>
    </p:spTree>
    <p:extLst>
      <p:ext uri="{BB962C8B-B14F-4D97-AF65-F5344CB8AC3E}">
        <p14:creationId xmlns:p14="http://schemas.microsoft.com/office/powerpoint/2010/main" val="8568055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Cirrhosis</a:t>
            </a:r>
            <a:r>
              <a:rPr lang="en-US" dirty="0"/>
              <a:t> is common in patients with  AIH, with some patients requiring LT</a:t>
            </a:r>
          </a:p>
          <a:p>
            <a:endParaRPr lang="en-US" dirty="0"/>
          </a:p>
        </p:txBody>
      </p:sp>
    </p:spTree>
    <p:extLst>
      <p:ext uri="{BB962C8B-B14F-4D97-AF65-F5344CB8AC3E}">
        <p14:creationId xmlns:p14="http://schemas.microsoft.com/office/powerpoint/2010/main" val="11787456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Risk of cirrhosis </a:t>
            </a:r>
          </a:p>
        </p:txBody>
      </p:sp>
      <p:sp>
        <p:nvSpPr>
          <p:cNvPr id="3" name="Content Placeholder 2"/>
          <p:cNvSpPr>
            <a:spLocks noGrp="1"/>
          </p:cNvSpPr>
          <p:nvPr>
            <p:ph idx="1"/>
          </p:nvPr>
        </p:nvSpPr>
        <p:spPr/>
        <p:txBody>
          <a:bodyPr/>
          <a:lstStyle/>
          <a:p>
            <a:r>
              <a:rPr lang="en-US" dirty="0"/>
              <a:t>Up to </a:t>
            </a:r>
            <a:r>
              <a:rPr lang="en-US" dirty="0">
                <a:solidFill>
                  <a:srgbClr val="FF33CC"/>
                </a:solidFill>
              </a:rPr>
              <a:t>30 %</a:t>
            </a:r>
            <a:r>
              <a:rPr lang="en-US" dirty="0"/>
              <a:t> of </a:t>
            </a:r>
            <a:r>
              <a:rPr lang="en-US" dirty="0">
                <a:solidFill>
                  <a:srgbClr val="FF33CC"/>
                </a:solidFill>
              </a:rPr>
              <a:t>adult patients </a:t>
            </a:r>
            <a:r>
              <a:rPr lang="en-US" dirty="0"/>
              <a:t>and almost </a:t>
            </a:r>
            <a:r>
              <a:rPr lang="en-US" dirty="0">
                <a:solidFill>
                  <a:srgbClr val="FF33CC"/>
                </a:solidFill>
              </a:rPr>
              <a:t>one-half of pediatric patients </a:t>
            </a:r>
            <a:r>
              <a:rPr lang="en-US" dirty="0">
                <a:solidFill>
                  <a:srgbClr val="CC3399"/>
                </a:solidFill>
              </a:rPr>
              <a:t>will have cirrhosis at the time of diagnosis</a:t>
            </a:r>
            <a:r>
              <a:rPr lang="en-US" dirty="0"/>
              <a:t>, and cirrhosis develops in another </a:t>
            </a:r>
            <a:r>
              <a:rPr lang="en-US" dirty="0">
                <a:solidFill>
                  <a:srgbClr val="FF33CC"/>
                </a:solidFill>
              </a:rPr>
              <a:t>30 to 50 percent </a:t>
            </a:r>
            <a:r>
              <a:rPr lang="en-US" dirty="0"/>
              <a:t>of patients during follow-up</a:t>
            </a:r>
          </a:p>
        </p:txBody>
      </p:sp>
    </p:spTree>
    <p:extLst>
      <p:ext uri="{BB962C8B-B14F-4D97-AF65-F5344CB8AC3E}">
        <p14:creationId xmlns:p14="http://schemas.microsoft.com/office/powerpoint/2010/main" val="12574228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Type 1, or classic autoimmune hepatitis, is characterized by circulating ANA and/or ASMA antibodies</a:t>
            </a:r>
          </a:p>
          <a:p>
            <a:r>
              <a:rPr lang="en-US" dirty="0"/>
              <a:t>Adults &amp; adolescents</a:t>
            </a:r>
          </a:p>
          <a:p>
            <a:endParaRPr lang="en-US" dirty="0"/>
          </a:p>
          <a:p>
            <a:r>
              <a:rPr lang="en-GB" dirty="0"/>
              <a:t>Type 2 autoimmune hepatitis is defined by the presence of antibodies to liver/kidney </a:t>
            </a:r>
            <a:r>
              <a:rPr lang="en-GB" dirty="0" err="1"/>
              <a:t>microsomes</a:t>
            </a:r>
            <a:r>
              <a:rPr lang="en-GB" dirty="0"/>
              <a:t> (ALKM-1) and/or to a liver cytosol antigen (ALC-1)</a:t>
            </a:r>
          </a:p>
          <a:p>
            <a:r>
              <a:rPr lang="en-GB" dirty="0"/>
              <a:t>Young Women , infants , girls</a:t>
            </a:r>
            <a:endParaRPr lang="en-US" dirty="0"/>
          </a:p>
        </p:txBody>
      </p:sp>
    </p:spTree>
    <p:extLst>
      <p:ext uri="{BB962C8B-B14F-4D97-AF65-F5344CB8AC3E}">
        <p14:creationId xmlns:p14="http://schemas.microsoft.com/office/powerpoint/2010/main" val="20473562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INDICATIONS FOR TREATMENT </a:t>
            </a:r>
          </a:p>
        </p:txBody>
      </p:sp>
      <p:sp>
        <p:nvSpPr>
          <p:cNvPr id="3" name="Content Placeholder 2"/>
          <p:cNvSpPr>
            <a:spLocks noGrp="1"/>
          </p:cNvSpPr>
          <p:nvPr>
            <p:ph idx="1"/>
          </p:nvPr>
        </p:nvSpPr>
        <p:spPr/>
        <p:txBody>
          <a:bodyPr/>
          <a:lstStyle/>
          <a:p>
            <a:r>
              <a:rPr lang="en-US" dirty="0"/>
              <a:t>The decision to treat … is based on </a:t>
            </a:r>
            <a:r>
              <a:rPr lang="en-US" dirty="0">
                <a:solidFill>
                  <a:srgbClr val="FF00FF"/>
                </a:solidFill>
              </a:rPr>
              <a:t>the severity of symptoms</a:t>
            </a:r>
            <a:r>
              <a:rPr lang="en-US" dirty="0"/>
              <a:t>, the magnitude of </a:t>
            </a:r>
            <a:r>
              <a:rPr lang="en-US" dirty="0">
                <a:solidFill>
                  <a:srgbClr val="FF00FF"/>
                </a:solidFill>
              </a:rPr>
              <a:t>the serum aminotransferase </a:t>
            </a:r>
            <a:r>
              <a:rPr lang="en-US" dirty="0"/>
              <a:t>and </a:t>
            </a:r>
            <a:r>
              <a:rPr lang="en-US" dirty="0">
                <a:solidFill>
                  <a:srgbClr val="FF00FF"/>
                </a:solidFill>
              </a:rPr>
              <a:t>gamma globulin </a:t>
            </a:r>
            <a:r>
              <a:rPr lang="en-US" dirty="0"/>
              <a:t>elevations, </a:t>
            </a:r>
            <a:r>
              <a:rPr lang="en-US" dirty="0">
                <a:solidFill>
                  <a:srgbClr val="FF00FF"/>
                </a:solidFill>
              </a:rPr>
              <a:t>histologic findings</a:t>
            </a:r>
            <a:r>
              <a:rPr lang="en-US" dirty="0"/>
              <a:t>, and </a:t>
            </a:r>
            <a:r>
              <a:rPr lang="en-US" dirty="0">
                <a:solidFill>
                  <a:srgbClr val="FF00FF"/>
                </a:solidFill>
              </a:rPr>
              <a:t>the potential for side effects</a:t>
            </a:r>
            <a:endParaRPr lang="en-US" dirty="0"/>
          </a:p>
        </p:txBody>
      </p:sp>
    </p:spTree>
    <p:extLst>
      <p:ext uri="{BB962C8B-B14F-4D97-AF65-F5344CB8AC3E}">
        <p14:creationId xmlns:p14="http://schemas.microsoft.com/office/powerpoint/2010/main" val="811050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a:t>Serum aminotransferase levels greater than 10-fold the upper limit of normal</a:t>
            </a:r>
          </a:p>
          <a:p>
            <a:r>
              <a:rPr lang="en-US" dirty="0"/>
              <a:t>Serum gamma globulin level greater than twice the upper limit of normal</a:t>
            </a:r>
          </a:p>
          <a:p>
            <a:r>
              <a:rPr lang="en-US" dirty="0">
                <a:solidFill>
                  <a:schemeClr val="accent1">
                    <a:lumMod val="75000"/>
                  </a:schemeClr>
                </a:solidFill>
              </a:rPr>
              <a:t>Serum aminotransferase levels greater than twice the upper limit of normal along with:</a:t>
            </a:r>
          </a:p>
          <a:p>
            <a:r>
              <a:rPr lang="en-US" dirty="0"/>
              <a:t>Symptoms</a:t>
            </a:r>
          </a:p>
          <a:p>
            <a:r>
              <a:rPr lang="en-US" dirty="0"/>
              <a:t>An elevated gamma globulin level, </a:t>
            </a:r>
            <a:r>
              <a:rPr lang="en-US" dirty="0">
                <a:solidFill>
                  <a:srgbClr val="CC3399"/>
                </a:solidFill>
              </a:rPr>
              <a:t>even if </a:t>
            </a:r>
            <a:r>
              <a:rPr lang="en-US" dirty="0">
                <a:solidFill>
                  <a:srgbClr val="FF00FF"/>
                </a:solidFill>
              </a:rPr>
              <a:t>less than twice</a:t>
            </a:r>
            <a:r>
              <a:rPr lang="en-US" dirty="0"/>
              <a:t> the upper limit of normal</a:t>
            </a:r>
          </a:p>
          <a:p>
            <a:r>
              <a:rPr lang="en-US" dirty="0"/>
              <a:t>An elevated </a:t>
            </a:r>
            <a:r>
              <a:rPr lang="en-US" dirty="0">
                <a:solidFill>
                  <a:srgbClr val="FF00FF"/>
                </a:solidFill>
              </a:rPr>
              <a:t>conjugated bilirubin </a:t>
            </a:r>
            <a:r>
              <a:rPr lang="en-US" dirty="0"/>
              <a:t>level</a:t>
            </a:r>
          </a:p>
          <a:p>
            <a:r>
              <a:rPr lang="en-US" dirty="0"/>
              <a:t>Interface hepatitis on biopsy</a:t>
            </a:r>
          </a:p>
          <a:p>
            <a:r>
              <a:rPr lang="en-US" dirty="0"/>
              <a:t>Histologic features of </a:t>
            </a:r>
            <a:r>
              <a:rPr lang="en-US" dirty="0">
                <a:solidFill>
                  <a:srgbClr val="FF00FF"/>
                </a:solidFill>
              </a:rPr>
              <a:t>bridging necrosis </a:t>
            </a:r>
            <a:r>
              <a:rPr lang="en-US" dirty="0"/>
              <a:t>or </a:t>
            </a:r>
            <a:r>
              <a:rPr lang="en-US" dirty="0" err="1">
                <a:solidFill>
                  <a:srgbClr val="FF00FF"/>
                </a:solidFill>
              </a:rPr>
              <a:t>multiacinar</a:t>
            </a:r>
            <a:r>
              <a:rPr lang="en-US" dirty="0">
                <a:solidFill>
                  <a:srgbClr val="FF00FF"/>
                </a:solidFill>
              </a:rPr>
              <a:t> necrosis</a:t>
            </a:r>
          </a:p>
          <a:p>
            <a:r>
              <a:rPr lang="en-US" dirty="0"/>
              <a:t>Cirrhosis with </a:t>
            </a:r>
            <a:r>
              <a:rPr lang="en-US" i="1" dirty="0">
                <a:solidFill>
                  <a:srgbClr val="FF00FF"/>
                </a:solidFill>
                <a:effectLst>
                  <a:outerShdw blurRad="38100" dist="38100" dir="2700000" algn="tl">
                    <a:srgbClr val="000000">
                      <a:alpha val="43137"/>
                    </a:srgbClr>
                  </a:outerShdw>
                </a:effectLst>
              </a:rPr>
              <a:t>any degree of inflammation </a:t>
            </a:r>
            <a:r>
              <a:rPr lang="en-US" dirty="0"/>
              <a:t>on biopsy </a:t>
            </a:r>
          </a:p>
          <a:p>
            <a:r>
              <a:rPr lang="en-US" dirty="0"/>
              <a:t>Children</a:t>
            </a:r>
          </a:p>
          <a:p>
            <a:endParaRPr lang="en-US" dirty="0"/>
          </a:p>
        </p:txBody>
      </p:sp>
    </p:spTree>
    <p:extLst>
      <p:ext uri="{BB962C8B-B14F-4D97-AF65-F5344CB8AC3E}">
        <p14:creationId xmlns:p14="http://schemas.microsoft.com/office/powerpoint/2010/main" val="22212709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Treatment may not be required in </a:t>
            </a:r>
            <a:r>
              <a:rPr lang="en-US" dirty="0">
                <a:solidFill>
                  <a:srgbClr val="FF00FF"/>
                </a:solidFill>
              </a:rPr>
              <a:t>asymptomatic patients </a:t>
            </a:r>
            <a:r>
              <a:rPr lang="en-US" dirty="0"/>
              <a:t>with </a:t>
            </a:r>
            <a:r>
              <a:rPr lang="en-US" dirty="0">
                <a:solidFill>
                  <a:srgbClr val="FF00FF"/>
                </a:solidFill>
              </a:rPr>
              <a:t>normal or near-normal </a:t>
            </a:r>
            <a:r>
              <a:rPr lang="en-US" dirty="0"/>
              <a:t>serum aminotransferase and gamma globulin levels who have minimal </a:t>
            </a:r>
            <a:r>
              <a:rPr lang="en-US" dirty="0" err="1"/>
              <a:t>necroinflammatory</a:t>
            </a:r>
            <a:r>
              <a:rPr lang="en-US" dirty="0"/>
              <a:t> activity on liver biopsy (</a:t>
            </a:r>
            <a:r>
              <a:rPr lang="en-GB" dirty="0"/>
              <a:t>relatively </a:t>
            </a:r>
            <a:r>
              <a:rPr lang="en-GB" dirty="0">
                <a:solidFill>
                  <a:srgbClr val="FF00FF"/>
                </a:solidFill>
                <a:effectLst>
                  <a:outerShdw blurRad="38100" dist="38100" dir="2700000" algn="tl">
                    <a:srgbClr val="000000">
                      <a:alpha val="43137"/>
                    </a:srgbClr>
                  </a:outerShdw>
                </a:effectLst>
              </a:rPr>
              <a:t>low risk of disease progression)</a:t>
            </a:r>
          </a:p>
          <a:p>
            <a:endParaRPr lang="en-GB" dirty="0">
              <a:solidFill>
                <a:srgbClr val="FF00FF"/>
              </a:solidFill>
              <a:effectLst>
                <a:outerShdw blurRad="38100" dist="38100" dir="2700000" algn="tl">
                  <a:srgbClr val="000000">
                    <a:alpha val="43137"/>
                  </a:srgbClr>
                </a:outerShdw>
              </a:effectLst>
            </a:endParaRPr>
          </a:p>
          <a:p>
            <a:r>
              <a:rPr lang="en-GB" dirty="0"/>
              <a:t>Treatment is </a:t>
            </a:r>
            <a:r>
              <a:rPr lang="en-GB" dirty="0">
                <a:solidFill>
                  <a:srgbClr val="FF0000"/>
                </a:solidFill>
              </a:rPr>
              <a:t>not recommended </a:t>
            </a:r>
            <a:r>
              <a:rPr lang="en-GB" dirty="0"/>
              <a:t>for patients with cirrhosis and inactive disease (characterized by the absence of inflammatory cells on liver biopsy </a:t>
            </a:r>
            <a:r>
              <a:rPr lang="en-GB" dirty="0">
                <a:solidFill>
                  <a:srgbClr val="FF0000"/>
                </a:solidFill>
              </a:rPr>
              <a:t>and</a:t>
            </a:r>
            <a:r>
              <a:rPr lang="en-GB" dirty="0"/>
              <a:t> normal or near-normal serum aminotransferases)</a:t>
            </a:r>
            <a:endParaRPr lang="en-US" dirty="0">
              <a:solidFill>
                <a:srgbClr val="FF00FF"/>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5042733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it is reasonable ……treatment to a patient </a:t>
            </a:r>
            <a:r>
              <a:rPr lang="en-US" dirty="0">
                <a:solidFill>
                  <a:srgbClr val="FF0000"/>
                </a:solidFill>
              </a:rPr>
              <a:t>with histologic evidence of interface hepatitis</a:t>
            </a:r>
            <a:r>
              <a:rPr lang="en-US" dirty="0"/>
              <a:t> without bridging necrosis or </a:t>
            </a:r>
            <a:r>
              <a:rPr lang="en-US" dirty="0" err="1"/>
              <a:t>multiacinar</a:t>
            </a:r>
            <a:r>
              <a:rPr lang="en-US" dirty="0"/>
              <a:t> necrosis, particularly if the patient </a:t>
            </a:r>
            <a:r>
              <a:rPr lang="en-US" dirty="0">
                <a:solidFill>
                  <a:srgbClr val="FF0000"/>
                </a:solidFill>
              </a:rPr>
              <a:t>is young </a:t>
            </a:r>
            <a:r>
              <a:rPr lang="en-US" dirty="0"/>
              <a:t>(age less than 50 years) </a:t>
            </a:r>
          </a:p>
          <a:p>
            <a:r>
              <a:rPr lang="en-US" dirty="0"/>
              <a:t>Patients who are </a:t>
            </a:r>
            <a:r>
              <a:rPr lang="en-US" dirty="0">
                <a:solidFill>
                  <a:srgbClr val="FF0000"/>
                </a:solidFill>
              </a:rPr>
              <a:t>not treated</a:t>
            </a:r>
            <a:r>
              <a:rPr lang="en-US" dirty="0">
                <a:solidFill>
                  <a:srgbClr val="FF00FF"/>
                </a:solidFill>
              </a:rPr>
              <a:t> should be monitored </a:t>
            </a:r>
            <a:r>
              <a:rPr lang="en-US" dirty="0"/>
              <a:t>for signs of disease progression</a:t>
            </a:r>
          </a:p>
          <a:p>
            <a:r>
              <a:rPr lang="en-US" dirty="0"/>
              <a:t> If symptoms develop, if the aminotransferase or gamma globulin levels increase, or if histologic evidence of active disease is seen on follow-up biopsies, treatment should be reconsidered</a:t>
            </a:r>
          </a:p>
        </p:txBody>
      </p:sp>
    </p:spTree>
    <p:extLst>
      <p:ext uri="{BB962C8B-B14F-4D97-AF65-F5344CB8AC3E}">
        <p14:creationId xmlns:p14="http://schemas.microsoft.com/office/powerpoint/2010/main" val="32800503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 APPROACH TO TREATMENT </a:t>
            </a:r>
          </a:p>
        </p:txBody>
      </p:sp>
      <p:sp>
        <p:nvSpPr>
          <p:cNvPr id="3" name="Content Placeholder 2"/>
          <p:cNvSpPr>
            <a:spLocks noGrp="1"/>
          </p:cNvSpPr>
          <p:nvPr>
            <p:ph idx="1"/>
          </p:nvPr>
        </p:nvSpPr>
        <p:spPr/>
        <p:txBody>
          <a:bodyPr/>
          <a:lstStyle/>
          <a:p>
            <a:r>
              <a:rPr lang="en-US" dirty="0"/>
              <a:t>Begin treatment with </a:t>
            </a:r>
            <a:r>
              <a:rPr lang="en-US" dirty="0">
                <a:solidFill>
                  <a:srgbClr val="FF00FF"/>
                </a:solidFill>
              </a:rPr>
              <a:t>glucocorticoid monotherapy </a:t>
            </a:r>
            <a:r>
              <a:rPr lang="en-US" dirty="0"/>
              <a:t>(prednisone or prednisolone followed by a taper) in most patients </a:t>
            </a:r>
          </a:p>
          <a:p>
            <a:endParaRPr lang="en-US" dirty="0"/>
          </a:p>
          <a:p>
            <a:r>
              <a:rPr lang="en-US" dirty="0"/>
              <a:t>For patients with </a:t>
            </a:r>
            <a:r>
              <a:rPr lang="en-US" dirty="0">
                <a:solidFill>
                  <a:srgbClr val="FF00FF"/>
                </a:solidFill>
              </a:rPr>
              <a:t>mild disease </a:t>
            </a:r>
            <a:r>
              <a:rPr lang="en-US" dirty="0"/>
              <a:t>(</a:t>
            </a:r>
            <a:r>
              <a:rPr lang="en-US" dirty="0" err="1"/>
              <a:t>eg</a:t>
            </a:r>
            <a:r>
              <a:rPr lang="en-US" dirty="0"/>
              <a:t>, </a:t>
            </a:r>
            <a:r>
              <a:rPr lang="en-US" dirty="0" err="1"/>
              <a:t>asx</a:t>
            </a:r>
            <a:r>
              <a:rPr lang="en-US" dirty="0"/>
              <a:t> patients with aminotransferase levels </a:t>
            </a:r>
            <a:r>
              <a:rPr lang="en-US" dirty="0">
                <a:solidFill>
                  <a:srgbClr val="FF00FF"/>
                </a:solidFill>
              </a:rPr>
              <a:t>&lt;10 times</a:t>
            </a:r>
            <a:r>
              <a:rPr lang="en-US" dirty="0"/>
              <a:t> the ULN), </a:t>
            </a:r>
            <a:r>
              <a:rPr lang="en-US" dirty="0">
                <a:solidFill>
                  <a:srgbClr val="FF0000"/>
                </a:solidFill>
              </a:rPr>
              <a:t>lower-dose prednisone monotherapy</a:t>
            </a:r>
            <a:r>
              <a:rPr lang="en-US" dirty="0"/>
              <a:t> (</a:t>
            </a:r>
            <a:r>
              <a:rPr lang="en-US" dirty="0" err="1"/>
              <a:t>eg</a:t>
            </a:r>
            <a:r>
              <a:rPr lang="en-US" dirty="0"/>
              <a:t>, 20 mg per day) is an alternative</a:t>
            </a:r>
          </a:p>
        </p:txBody>
      </p:sp>
    </p:spTree>
    <p:extLst>
      <p:ext uri="{BB962C8B-B14F-4D97-AF65-F5344CB8AC3E}">
        <p14:creationId xmlns:p14="http://schemas.microsoft.com/office/powerpoint/2010/main" val="18435321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solidFill>
                  <a:srgbClr val="FF0000"/>
                </a:solidFill>
              </a:rPr>
              <a:t>Moderate to severe disease </a:t>
            </a:r>
            <a:r>
              <a:rPr lang="en-US" dirty="0"/>
              <a:t>who are at </a:t>
            </a:r>
            <a:r>
              <a:rPr lang="en-US" dirty="0">
                <a:solidFill>
                  <a:srgbClr val="FF00FF"/>
                </a:solidFill>
              </a:rPr>
              <a:t>increased risk </a:t>
            </a:r>
            <a:r>
              <a:rPr lang="en-US" dirty="0"/>
              <a:t>for side effects from glucocorticoids (</a:t>
            </a:r>
            <a:r>
              <a:rPr lang="en-US" dirty="0" err="1"/>
              <a:t>eg</a:t>
            </a:r>
            <a:r>
              <a:rPr lang="en-US" dirty="0"/>
              <a:t>, those with brittle diabetes, osteoporosis, emotional </a:t>
            </a:r>
            <a:r>
              <a:rPr lang="en-US" dirty="0" err="1"/>
              <a:t>lability</a:t>
            </a:r>
            <a:r>
              <a:rPr lang="en-US" dirty="0"/>
              <a:t>, a history of psychosis, or poorly controlled hypertension …. a </a:t>
            </a:r>
            <a:r>
              <a:rPr lang="en-US" dirty="0">
                <a:solidFill>
                  <a:srgbClr val="FF00FF"/>
                </a:solidFill>
              </a:rPr>
              <a:t>combination</a:t>
            </a:r>
            <a:r>
              <a:rPr lang="en-US" dirty="0"/>
              <a:t> of lower-dose </a:t>
            </a:r>
            <a:r>
              <a:rPr lang="en-US" dirty="0">
                <a:solidFill>
                  <a:srgbClr val="FF00FF"/>
                </a:solidFill>
              </a:rPr>
              <a:t>prednisone</a:t>
            </a:r>
            <a:r>
              <a:rPr lang="en-US" dirty="0"/>
              <a:t> (30 mg per day) and </a:t>
            </a:r>
            <a:r>
              <a:rPr lang="en-US" dirty="0">
                <a:solidFill>
                  <a:srgbClr val="FF00FF"/>
                </a:solidFill>
              </a:rPr>
              <a:t>azathioprine</a:t>
            </a:r>
            <a:r>
              <a:rPr lang="en-US" dirty="0"/>
              <a:t> (50 mg per day) for initial treatment</a:t>
            </a:r>
          </a:p>
          <a:p>
            <a:endParaRPr lang="en-US" dirty="0"/>
          </a:p>
          <a:p>
            <a:r>
              <a:rPr lang="en-GB" dirty="0"/>
              <a:t>For patients </a:t>
            </a:r>
            <a:r>
              <a:rPr lang="en-GB" dirty="0">
                <a:solidFill>
                  <a:srgbClr val="FF0000"/>
                </a:solidFill>
              </a:rPr>
              <a:t>at high risk for glucocorticoid side effects</a:t>
            </a:r>
            <a:r>
              <a:rPr lang="en-GB" dirty="0"/>
              <a:t>, combination therapy ….of </a:t>
            </a:r>
            <a:r>
              <a:rPr lang="en-GB" dirty="0">
                <a:solidFill>
                  <a:srgbClr val="FF00FF"/>
                </a:solidFill>
              </a:rPr>
              <a:t>lower doses </a:t>
            </a:r>
            <a:r>
              <a:rPr lang="en-GB" dirty="0"/>
              <a:t>of prednisone</a:t>
            </a:r>
          </a:p>
          <a:p>
            <a:r>
              <a:rPr lang="en-GB" dirty="0">
                <a:solidFill>
                  <a:srgbClr val="FF0000"/>
                </a:solidFill>
              </a:rPr>
              <a:t> Budesonide</a:t>
            </a:r>
            <a:r>
              <a:rPr lang="en-GB" dirty="0"/>
              <a:t> …alternative to prednisone in these patients, though long-term data on safety and efficacy </a:t>
            </a:r>
            <a:r>
              <a:rPr lang="en-GB" dirty="0">
                <a:solidFill>
                  <a:srgbClr val="FF00FF"/>
                </a:solidFill>
              </a:rPr>
              <a:t>are lacking</a:t>
            </a:r>
            <a:endParaRPr lang="en-US" dirty="0">
              <a:solidFill>
                <a:srgbClr val="FF00FF"/>
              </a:solidFill>
            </a:endParaRPr>
          </a:p>
          <a:p>
            <a:endParaRPr lang="en-US" dirty="0"/>
          </a:p>
          <a:p>
            <a:endParaRPr lang="en-US" dirty="0"/>
          </a:p>
          <a:p>
            <a:pPr marL="0" indent="0">
              <a:buNone/>
            </a:pPr>
            <a:endParaRPr lang="en-US" dirty="0"/>
          </a:p>
        </p:txBody>
      </p:sp>
    </p:spTree>
    <p:extLst>
      <p:ext uri="{BB962C8B-B14F-4D97-AF65-F5344CB8AC3E}">
        <p14:creationId xmlns:p14="http://schemas.microsoft.com/office/powerpoint/2010/main" val="276194361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89</TotalTime>
  <Words>949</Words>
  <Application>Microsoft Office PowerPoint</Application>
  <PresentationFormat>Widescreen</PresentationFormat>
  <Paragraphs>81</Paragraphs>
  <Slides>23</Slides>
  <Notes>1</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Facet</vt:lpstr>
      <vt:lpstr>AIH Management</vt:lpstr>
      <vt:lpstr>PowerPoint Presentation</vt:lpstr>
      <vt:lpstr>PowerPoint Presentation</vt:lpstr>
      <vt:lpstr>INDICATIONS FOR TREATMENT </vt:lpstr>
      <vt:lpstr>PowerPoint Presentation</vt:lpstr>
      <vt:lpstr>PowerPoint Presentation</vt:lpstr>
      <vt:lpstr>PowerPoint Presentation</vt:lpstr>
      <vt:lpstr>GENERAL APPROACH TO TREATMENT </vt:lpstr>
      <vt:lpstr>PowerPoint Presentation</vt:lpstr>
      <vt:lpstr>Response to induction therapy </vt:lpstr>
      <vt:lpstr>Remission </vt:lpstr>
      <vt:lpstr>Incomplete response to treatment </vt:lpstr>
      <vt:lpstr>Treatment failure </vt:lpstr>
      <vt:lpstr>PowerPoint Presentation</vt:lpstr>
      <vt:lpstr>SUBSEQUENT MANAGEMENT </vt:lpstr>
      <vt:lpstr>PowerPoint Presentation</vt:lpstr>
      <vt:lpstr>Patients with an incomplete response to treatment </vt:lpstr>
      <vt:lpstr>INVESTIGATIONAL TREATMENTS </vt:lpstr>
      <vt:lpstr>SPECIAL CIRCUMSTANCES AND POPULATIONS</vt:lpstr>
      <vt:lpstr>PowerPoint Presentation</vt:lpstr>
      <vt:lpstr>PowerPoint Presentation</vt:lpstr>
      <vt:lpstr>PowerPoint Presentation</vt:lpstr>
      <vt:lpstr>Risk of cirrhosis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abc</dc:creator>
  <cp:lastModifiedBy>Unknown User</cp:lastModifiedBy>
  <cp:revision>32</cp:revision>
  <dcterms:created xsi:type="dcterms:W3CDTF">2021-01-12T17:20:26Z</dcterms:created>
  <dcterms:modified xsi:type="dcterms:W3CDTF">2021-01-12T18:55:35Z</dcterms:modified>
</cp:coreProperties>
</file>